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85" r:id="rId5"/>
    <p:sldId id="273" r:id="rId6"/>
    <p:sldId id="284" r:id="rId7"/>
    <p:sldId id="274" r:id="rId8"/>
    <p:sldId id="260" r:id="rId9"/>
    <p:sldId id="261" r:id="rId10"/>
    <p:sldId id="270" r:id="rId11"/>
    <p:sldId id="262" r:id="rId12"/>
    <p:sldId id="276" r:id="rId13"/>
    <p:sldId id="269" r:id="rId14"/>
    <p:sldId id="268" r:id="rId15"/>
    <p:sldId id="266" r:id="rId16"/>
    <p:sldId id="267" r:id="rId17"/>
    <p:sldId id="280" r:id="rId18"/>
    <p:sldId id="275" r:id="rId19"/>
    <p:sldId id="278" r:id="rId20"/>
    <p:sldId id="277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09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Робота методичної комісії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загальних дисциплін та професій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“Гарбузовий</a:t>
            </a:r>
            <a:r>
              <a:rPr lang="uk-UA" dirty="0" smtClean="0">
                <a:solidFill>
                  <a:srgbClr val="FF0000"/>
                </a:solidFill>
              </a:rPr>
              <a:t> маєток 2025”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113857" cy="4113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957951" cy="3957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Участь у </a:t>
            </a:r>
            <a:r>
              <a:rPr lang="ru-RU" sz="2700" b="1" dirty="0" err="1" smtClean="0">
                <a:solidFill>
                  <a:srgbClr val="7030A0"/>
                </a:solidFill>
              </a:rPr>
              <a:t>Всеукраїнському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вебінарі</a:t>
            </a:r>
            <a:r>
              <a:rPr lang="ru-RU" sz="2700" b="1" dirty="0" smtClean="0">
                <a:solidFill>
                  <a:srgbClr val="7030A0"/>
                </a:solidFill>
              </a:rPr>
              <a:t>, </a:t>
            </a:r>
            <a:r>
              <a:rPr lang="ru-RU" sz="2700" b="1" dirty="0" err="1" smtClean="0">
                <a:solidFill>
                  <a:srgbClr val="7030A0"/>
                </a:solidFill>
              </a:rPr>
              <a:t>організованому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Навчально-методичним</a:t>
            </a:r>
            <a:r>
              <a:rPr lang="ru-RU" sz="2700" b="1" dirty="0" smtClean="0">
                <a:solidFill>
                  <a:srgbClr val="7030A0"/>
                </a:solidFill>
              </a:rPr>
              <a:t> центром </a:t>
            </a:r>
            <a:r>
              <a:rPr lang="ru-RU" sz="2700" b="1" dirty="0" err="1" smtClean="0">
                <a:solidFill>
                  <a:srgbClr val="7030A0"/>
                </a:solidFill>
              </a:rPr>
              <a:t>професійно-технічної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освіти</a:t>
            </a:r>
            <a:r>
              <a:rPr lang="ru-RU" sz="2700" b="1" dirty="0" smtClean="0">
                <a:solidFill>
                  <a:srgbClr val="7030A0"/>
                </a:solidFill>
              </a:rPr>
              <a:t> у </a:t>
            </a:r>
            <a:r>
              <a:rPr lang="ru-RU" sz="2700" b="1" dirty="0" err="1" smtClean="0">
                <a:solidFill>
                  <a:srgbClr val="7030A0"/>
                </a:solidFill>
              </a:rPr>
              <a:t>Донецькій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області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Содержимое 4" descr="авав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2277"/>
            <a:ext cx="4038600" cy="2281809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134076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Базиченко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В.В.,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цікавою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доповіддю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тему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орієнтації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поділившись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корисними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методиками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практичними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кейсами,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адаптовані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Вікторина</a:t>
            </a:r>
            <a:r>
              <a:rPr lang="ru-RU" dirty="0" smtClean="0">
                <a:solidFill>
                  <a:srgbClr val="FF0000"/>
                </a:solidFill>
              </a:rPr>
              <a:t> "</a:t>
            </a:r>
            <a:r>
              <a:rPr lang="ru-RU" dirty="0" err="1" smtClean="0">
                <a:solidFill>
                  <a:srgbClr val="FF0000"/>
                </a:solidFill>
              </a:rPr>
              <a:t>Запитання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Феміди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Педагоги ДНЗ «</a:t>
            </a:r>
            <a:r>
              <a:rPr lang="ru-RU" b="1" dirty="0" err="1" smtClean="0">
                <a:solidFill>
                  <a:srgbClr val="0070C0"/>
                </a:solidFill>
              </a:rPr>
              <a:t>Вище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професійне</a:t>
            </a:r>
            <a:r>
              <a:rPr lang="ru-RU" b="1" dirty="0" smtClean="0">
                <a:solidFill>
                  <a:srgbClr val="0070C0"/>
                </a:solidFill>
              </a:rPr>
              <a:t> училище №2 м. Херсона» взяли участь у </a:t>
            </a:r>
            <a:r>
              <a:rPr lang="ru-RU" b="1" dirty="0" err="1" smtClean="0">
                <a:solidFill>
                  <a:srgbClr val="0070C0"/>
                </a:solidFill>
              </a:rPr>
              <a:t>відкритій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онлайн-вікторині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присвяченій</a:t>
            </a:r>
            <a:r>
              <a:rPr lang="ru-RU" b="1" dirty="0" smtClean="0">
                <a:solidFill>
                  <a:srgbClr val="0070C0"/>
                </a:solidFill>
              </a:rPr>
              <a:t> Дню </a:t>
            </a:r>
            <a:r>
              <a:rPr lang="ru-RU" b="1" dirty="0" err="1" smtClean="0">
                <a:solidFill>
                  <a:srgbClr val="0070C0"/>
                </a:solidFill>
              </a:rPr>
              <a:t>Конституції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України</a:t>
            </a:r>
            <a:r>
              <a:rPr lang="ru-RU" b="1" dirty="0" smtClean="0">
                <a:solidFill>
                  <a:srgbClr val="0070C0"/>
                </a:solidFill>
              </a:rPr>
              <a:t>, яку </a:t>
            </a:r>
            <a:r>
              <a:rPr lang="ru-RU" b="1" dirty="0" err="1" smtClean="0">
                <a:solidFill>
                  <a:srgbClr val="0070C0"/>
                </a:solidFill>
              </a:rPr>
              <a:t>організував</a:t>
            </a:r>
            <a:r>
              <a:rPr lang="ru-RU" b="1" dirty="0" smtClean="0">
                <a:solidFill>
                  <a:srgbClr val="0070C0"/>
                </a:solidFill>
              </a:rPr>
              <a:t> Центр </a:t>
            </a:r>
            <a:r>
              <a:rPr lang="ru-RU" b="1" dirty="0" err="1" smtClean="0">
                <a:solidFill>
                  <a:srgbClr val="0070C0"/>
                </a:solidFill>
              </a:rPr>
              <a:t>туристсько-краєзнавчої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творчості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учнівської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молоді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Херсонської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обласної</a:t>
            </a:r>
            <a:r>
              <a:rPr lang="ru-RU" b="1" dirty="0" smtClean="0">
                <a:solidFill>
                  <a:srgbClr val="0070C0"/>
                </a:solidFill>
              </a:rPr>
              <a:t> ради.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9269" y="1600200"/>
            <a:ext cx="3196461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sz="3100" dirty="0" err="1" smtClean="0">
                <a:solidFill>
                  <a:srgbClr val="FF0000"/>
                </a:solidFill>
              </a:rPr>
              <a:t>авчання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з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питань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енергоефективності</a:t>
            </a:r>
            <a:r>
              <a:rPr lang="ru-RU" sz="3100" dirty="0" smtClean="0">
                <a:solidFill>
                  <a:srgbClr val="FF0000"/>
                </a:solidFill>
              </a:rPr>
              <a:t> в </a:t>
            </a:r>
            <a:r>
              <a:rPr lang="ru-RU" sz="3100" dirty="0" err="1" smtClean="0">
                <a:solidFill>
                  <a:srgbClr val="FF0000"/>
                </a:solidFill>
              </a:rPr>
              <a:t>Україні</a:t>
            </a:r>
            <a:r>
              <a:rPr lang="ru-RU" sz="3100" dirty="0" smtClean="0">
                <a:solidFill>
                  <a:srgbClr val="FF0000"/>
                </a:solidFill>
              </a:rPr>
              <a:t>» 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«</a:t>
            </a:r>
            <a:r>
              <a:rPr lang="ru-RU" sz="3100" dirty="0" err="1" smtClean="0">
                <a:solidFill>
                  <a:srgbClr val="FF0000"/>
                </a:solidFill>
              </a:rPr>
              <a:t>Передові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системи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термомодернізації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будівель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і</a:t>
            </a:r>
            <a:r>
              <a:rPr lang="ru-RU" sz="3100" dirty="0" smtClean="0">
                <a:solidFill>
                  <a:srgbClr val="FF0000"/>
                </a:solidFill>
              </a:rPr>
              <a:t> </a:t>
            </a:r>
            <a:r>
              <a:rPr lang="ru-RU" sz="3100" dirty="0" err="1" smtClean="0">
                <a:solidFill>
                  <a:srgbClr val="FF0000"/>
                </a:solidFill>
              </a:rPr>
              <a:t>споруд</a:t>
            </a:r>
            <a:r>
              <a:rPr lang="ru-RU" sz="3100" dirty="0" smtClean="0">
                <a:solidFill>
                  <a:srgbClr val="FF0000"/>
                </a:solidFill>
              </a:rPr>
              <a:t>».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038600" cy="1824362"/>
          </a:xfrm>
        </p:spPr>
      </p:pic>
      <p:pic>
        <p:nvPicPr>
          <p:cNvPr id="6" name="Содержимое 5" descr="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4038600" cy="1813768"/>
          </a:xfrm>
        </p:spPr>
      </p:pic>
      <p:pic>
        <p:nvPicPr>
          <p:cNvPr id="7" name="Содержимое 4" descr="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21088"/>
            <a:ext cx="1618002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НАВЧАЛЬНО-ПРАКТИЧНИЙ ТРЕНІНГ “</a:t>
            </a:r>
            <a:r>
              <a:rPr lang="ru-RU" sz="2400" dirty="0" err="1" smtClean="0">
                <a:solidFill>
                  <a:srgbClr val="FF0000"/>
                </a:solidFill>
              </a:rPr>
              <a:t>Сонячна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енергетика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прикладі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працюючої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сонячної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електростанції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Екософт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10–11 </a:t>
            </a:r>
            <a:r>
              <a:rPr lang="ru-RU" b="1" dirty="0" err="1" smtClean="0">
                <a:solidFill>
                  <a:srgbClr val="0070C0"/>
                </a:solidFill>
              </a:rPr>
              <a:t>квітня</a:t>
            </a:r>
            <a:r>
              <a:rPr lang="ru-RU" b="1" dirty="0" smtClean="0">
                <a:solidFill>
                  <a:srgbClr val="0070C0"/>
                </a:solidFill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</a:rPr>
              <a:t>місті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Ірпінь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відбувся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змістовний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надзвичайно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корисний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навчально-практичний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тренінг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із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сонячної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енергетики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Від</a:t>
            </a:r>
            <a:r>
              <a:rPr lang="ru-RU" b="1" dirty="0" smtClean="0">
                <a:solidFill>
                  <a:srgbClr val="0070C0"/>
                </a:solidFill>
              </a:rPr>
              <a:t> ДНЗ "ВПУ №2 м.Херсона" участь у </a:t>
            </a:r>
            <a:r>
              <a:rPr lang="ru-RU" b="1" dirty="0" err="1" smtClean="0">
                <a:solidFill>
                  <a:srgbClr val="0070C0"/>
                </a:solidFill>
              </a:rPr>
              <a:t>тренінгу</a:t>
            </a:r>
            <a:r>
              <a:rPr lang="ru-RU" b="1" dirty="0" smtClean="0">
                <a:solidFill>
                  <a:srgbClr val="0070C0"/>
                </a:solidFill>
              </a:rPr>
              <a:t> взяли: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 методист училища </a:t>
            </a:r>
            <a:r>
              <a:rPr lang="ru-RU" b="1" dirty="0" err="1" smtClean="0">
                <a:solidFill>
                  <a:srgbClr val="0070C0"/>
                </a:solidFill>
              </a:rPr>
              <a:t>Калініна</a:t>
            </a:r>
            <a:r>
              <a:rPr lang="ru-RU" b="1" dirty="0" smtClean="0">
                <a:solidFill>
                  <a:srgbClr val="0070C0"/>
                </a:solidFill>
              </a:rPr>
              <a:t> Л.М.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 </a:t>
            </a:r>
            <a:r>
              <a:rPr lang="ru-RU" b="1" dirty="0" err="1" smtClean="0">
                <a:solidFill>
                  <a:srgbClr val="0070C0"/>
                </a:solidFill>
              </a:rPr>
              <a:t>майстер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виробничого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навчання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Мічковський</a:t>
            </a:r>
            <a:r>
              <a:rPr lang="ru-RU" b="1" dirty="0" smtClean="0">
                <a:solidFill>
                  <a:srgbClr val="0070C0"/>
                </a:solidFill>
              </a:rPr>
              <a:t> В.О.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385" y="3505981"/>
            <a:ext cx="2681615" cy="3352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2388156" cy="2985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Триденний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тренінг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енергією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сонця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знань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період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 13 по 15 </a:t>
            </a:r>
            <a:r>
              <a:rPr lang="ru-RU" b="1" dirty="0" err="1" smtClean="0">
                <a:solidFill>
                  <a:srgbClr val="0070C0"/>
                </a:solidFill>
              </a:rPr>
              <a:t>травня</a:t>
            </a:r>
            <a:r>
              <a:rPr lang="ru-RU" b="1" dirty="0" smtClean="0">
                <a:solidFill>
                  <a:srgbClr val="0070C0"/>
                </a:solidFill>
              </a:rPr>
              <a:t> 2025 року в м. </a:t>
            </a:r>
            <a:r>
              <a:rPr lang="ru-RU" b="1" dirty="0" err="1" smtClean="0">
                <a:solidFill>
                  <a:srgbClr val="0070C0"/>
                </a:solidFill>
              </a:rPr>
              <a:t>Києві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відбувся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завершальний</a:t>
            </a:r>
            <a:r>
              <a:rPr lang="ru-RU" b="1" dirty="0" smtClean="0">
                <a:solidFill>
                  <a:srgbClr val="0070C0"/>
                </a:solidFill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</a:rPr>
              <a:t>цьому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навчальному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році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тренінг</a:t>
            </a:r>
            <a:r>
              <a:rPr lang="ru-RU" b="1" dirty="0" smtClean="0">
                <a:solidFill>
                  <a:srgbClr val="0070C0"/>
                </a:solidFill>
              </a:rPr>
              <a:t> для </a:t>
            </a:r>
            <a:r>
              <a:rPr lang="ru-RU" b="1" dirty="0" err="1" smtClean="0">
                <a:solidFill>
                  <a:srgbClr val="0070C0"/>
                </a:solidFill>
              </a:rPr>
              <a:t>майстрів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виробничого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навчання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викладачів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спеціальних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дисциплін</a:t>
            </a:r>
            <a:r>
              <a:rPr lang="ru-RU" b="1" dirty="0" smtClean="0">
                <a:solidFill>
                  <a:srgbClr val="0070C0"/>
                </a:solidFill>
              </a:rPr>
              <a:t> за </a:t>
            </a:r>
            <a:r>
              <a:rPr lang="ru-RU" b="1" dirty="0" err="1" smtClean="0">
                <a:solidFill>
                  <a:srgbClr val="0070C0"/>
                </a:solidFill>
              </a:rPr>
              <a:t>програмою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"</a:t>
            </a:r>
            <a:r>
              <a:rPr lang="ru-RU" b="1" dirty="0" err="1" smtClean="0">
                <a:solidFill>
                  <a:srgbClr val="0070C0"/>
                </a:solidFill>
              </a:rPr>
              <a:t>Встановлення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сонячних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фотоелектричних</a:t>
            </a:r>
            <a:r>
              <a:rPr lang="ru-RU" b="1" dirty="0" smtClean="0">
                <a:solidFill>
                  <a:srgbClr val="0070C0"/>
                </a:solidFill>
              </a:rPr>
              <a:t> систем"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440" y="1600200"/>
            <a:ext cx="320011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ДНЗ "ВПУ №2 м. Херсона" участь у </a:t>
            </a:r>
            <a:r>
              <a:rPr lang="ru-RU" dirty="0" err="1" smtClean="0">
                <a:solidFill>
                  <a:srgbClr val="FF0000"/>
                </a:solidFill>
              </a:rPr>
              <a:t>тренінгу</a:t>
            </a:r>
            <a:r>
              <a:rPr lang="ru-RU" dirty="0" smtClean="0">
                <a:solidFill>
                  <a:srgbClr val="FF0000"/>
                </a:solidFill>
              </a:rPr>
              <a:t> взяв </a:t>
            </a:r>
            <a:r>
              <a:rPr lang="ru-RU" dirty="0" err="1" smtClean="0">
                <a:solidFill>
                  <a:srgbClr val="FF0000"/>
                </a:solidFill>
              </a:rPr>
              <a:t>Мічковський</a:t>
            </a:r>
            <a:r>
              <a:rPr lang="ru-RU" dirty="0" smtClean="0">
                <a:solidFill>
                  <a:srgbClr val="FF0000"/>
                </a:solidFill>
              </a:rPr>
              <a:t> В.О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b="1" dirty="0" err="1" smtClean="0">
                <a:solidFill>
                  <a:srgbClr val="0070C0"/>
                </a:solidFill>
              </a:rPr>
              <a:t>ознайомився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новітніми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технологіями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</a:rPr>
              <a:t>здобув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практичні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навички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 монтажу, </a:t>
            </a:r>
            <a:r>
              <a:rPr lang="ru-RU" b="1" dirty="0" err="1" smtClean="0">
                <a:solidFill>
                  <a:srgbClr val="0070C0"/>
                </a:solidFill>
              </a:rPr>
              <a:t>налаштування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обслуговування</a:t>
            </a:r>
            <a:r>
              <a:rPr lang="ru-RU" b="1" dirty="0" smtClean="0">
                <a:solidFill>
                  <a:srgbClr val="0070C0"/>
                </a:solidFill>
              </a:rPr>
              <a:t> СЕС;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представив наш </a:t>
            </a:r>
            <a:r>
              <a:rPr lang="ru-RU" b="1" dirty="0" err="1" smtClean="0">
                <a:solidFill>
                  <a:srgbClr val="0070C0"/>
                </a:solidFill>
              </a:rPr>
              <a:t>навчальний</a:t>
            </a:r>
            <a:r>
              <a:rPr lang="ru-RU" b="1" dirty="0" smtClean="0">
                <a:solidFill>
                  <a:srgbClr val="0070C0"/>
                </a:solidFill>
              </a:rPr>
              <a:t> заклад у </a:t>
            </a:r>
            <a:r>
              <a:rPr lang="ru-RU" b="1" dirty="0" err="1" smtClean="0">
                <a:solidFill>
                  <a:srgbClr val="0070C0"/>
                </a:solidFill>
              </a:rPr>
              <a:t>колі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енергетичних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новаторів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2615439" cy="3699044"/>
          </a:xfrm>
        </p:spPr>
      </p:pic>
      <p:pic>
        <p:nvPicPr>
          <p:cNvPr id="6" name="Содержимое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79515"/>
            <a:ext cx="2600903" cy="3678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PATON WELDING CUP – 2025</a:t>
            </a:r>
            <a:br>
              <a:rPr lang="de-DE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27–29 </a:t>
            </a:r>
            <a:r>
              <a:rPr lang="ru-RU" sz="3200" dirty="0" err="1" smtClean="0">
                <a:solidFill>
                  <a:srgbClr val="FF0000"/>
                </a:solidFill>
              </a:rPr>
              <a:t>травня</a:t>
            </a:r>
            <a:r>
              <a:rPr lang="ru-RU" sz="3200" dirty="0" smtClean="0">
                <a:solidFill>
                  <a:srgbClr val="FF0000"/>
                </a:solidFill>
              </a:rPr>
              <a:t> | </a:t>
            </a:r>
            <a:r>
              <a:rPr lang="ru-RU" sz="3200" dirty="0" err="1" smtClean="0">
                <a:solidFill>
                  <a:srgbClr val="FF0000"/>
                </a:solidFill>
              </a:rPr>
              <a:t>Київ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виставковий</a:t>
            </a:r>
            <a:r>
              <a:rPr lang="ru-RU" sz="3200" dirty="0" smtClean="0">
                <a:solidFill>
                  <a:srgbClr val="FF0000"/>
                </a:solidFill>
              </a:rPr>
              <a:t> центр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нейко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40995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5" descr="панейк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4038600" cy="2766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Всеукраїнський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онлайн-конкурс</a:t>
            </a:r>
            <a:r>
              <a:rPr lang="ru-RU" sz="3100" dirty="0" smtClean="0">
                <a:solidFill>
                  <a:srgbClr val="FF0000"/>
                </a:solidFill>
              </a:rPr>
              <a:t> "</a:t>
            </a:r>
            <a:r>
              <a:rPr lang="ru-RU" sz="3100" dirty="0" err="1" smtClean="0">
                <a:solidFill>
                  <a:srgbClr val="FF0000"/>
                </a:solidFill>
              </a:rPr>
              <a:t>Мистецтво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безпеки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праці</a:t>
            </a:r>
            <a:r>
              <a:rPr lang="ru-RU" sz="3100" dirty="0" smtClean="0">
                <a:solidFill>
                  <a:srgbClr val="FF0000"/>
                </a:solidFill>
              </a:rPr>
              <a:t>« </a:t>
            </a:r>
            <a:r>
              <a:rPr lang="ru-RU" sz="3100" dirty="0" err="1" smtClean="0">
                <a:solidFill>
                  <a:srgbClr val="FF0000"/>
                </a:solidFill>
              </a:rPr>
              <a:t>учні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групи</a:t>
            </a:r>
            <a:r>
              <a:rPr lang="ru-RU" sz="3100" dirty="0" smtClean="0">
                <a:solidFill>
                  <a:srgbClr val="FF0000"/>
                </a:solidFill>
              </a:rPr>
              <a:t> 23 разом </a:t>
            </a:r>
            <a:r>
              <a:rPr lang="ru-RU" sz="3100" dirty="0" err="1" smtClean="0">
                <a:solidFill>
                  <a:srgbClr val="FF0000"/>
                </a:solidFill>
              </a:rPr>
              <a:t>з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майстрами</a:t>
            </a:r>
            <a:r>
              <a:rPr lang="ru-RU" sz="3100" dirty="0" smtClean="0">
                <a:solidFill>
                  <a:srgbClr val="FF0000"/>
                </a:solidFill>
              </a:rPr>
              <a:t> та </a:t>
            </a:r>
            <a:r>
              <a:rPr lang="ru-RU" sz="3100" dirty="0" err="1" smtClean="0">
                <a:solidFill>
                  <a:srgbClr val="FF0000"/>
                </a:solidFill>
              </a:rPr>
              <a:t>викладачами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4038600" cy="2660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7595" y="1600200"/>
            <a:ext cx="3279809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dirty="0" err="1" smtClean="0">
                <a:solidFill>
                  <a:srgbClr val="FF0000"/>
                </a:solidFill>
              </a:rPr>
              <a:t>Пам’ятаємо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перемагаємо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Віторина</a:t>
            </a:r>
            <a:r>
              <a:rPr lang="ru-RU" dirty="0" smtClean="0">
                <a:solidFill>
                  <a:srgbClr val="FF0000"/>
                </a:solidFill>
              </a:rPr>
              <a:t> приурочена до Дня </a:t>
            </a:r>
            <a:r>
              <a:rPr lang="ru-RU" dirty="0" err="1" smtClean="0">
                <a:solidFill>
                  <a:srgbClr val="FF0000"/>
                </a:solidFill>
              </a:rPr>
              <a:t>пам’яті</a:t>
            </a:r>
            <a:r>
              <a:rPr lang="ru-RU" dirty="0" smtClean="0">
                <a:solidFill>
                  <a:srgbClr val="FF0000"/>
                </a:solidFill>
              </a:rPr>
              <a:t> та перемоги над нацизмом у </a:t>
            </a:r>
            <a:r>
              <a:rPr lang="ru-RU" dirty="0" err="1" smtClean="0">
                <a:solidFill>
                  <a:srgbClr val="FF0000"/>
                </a:solidFill>
              </a:rPr>
              <a:t>Другій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світовій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війні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аськ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8326" y="1600200"/>
            <a:ext cx="319834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“</a:t>
            </a:r>
            <a:r>
              <a:rPr lang="ru-RU" sz="4000" b="1" dirty="0" err="1" smtClean="0">
                <a:solidFill>
                  <a:srgbClr val="0070C0"/>
                </a:solidFill>
              </a:rPr>
              <a:t>Використання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нових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технологій</a:t>
            </a:r>
            <a:r>
              <a:rPr lang="ru-RU" sz="4000" b="1" dirty="0" smtClean="0">
                <a:solidFill>
                  <a:srgbClr val="0070C0"/>
                </a:solidFill>
              </a:rPr>
              <a:t> на уроках </a:t>
            </a:r>
            <a:r>
              <a:rPr lang="ru-RU" sz="4000" b="1" dirty="0" err="1" smtClean="0">
                <a:solidFill>
                  <a:srgbClr val="0070C0"/>
                </a:solidFill>
              </a:rPr>
              <a:t>з</a:t>
            </a:r>
            <a:r>
              <a:rPr lang="ru-RU" sz="4000" b="1" dirty="0" smtClean="0">
                <a:solidFill>
                  <a:srgbClr val="0070C0"/>
                </a:solidFill>
              </a:rPr>
              <a:t> метою </a:t>
            </a:r>
            <a:r>
              <a:rPr lang="ru-RU" sz="4000" b="1" dirty="0" err="1" smtClean="0">
                <a:solidFill>
                  <a:srgbClr val="0070C0"/>
                </a:solidFill>
              </a:rPr>
              <a:t>підвищення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ефективності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викладання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навчальних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предметів</a:t>
            </a:r>
            <a:r>
              <a:rPr lang="ru-RU" sz="4000" b="1" dirty="0" smtClean="0">
                <a:solidFill>
                  <a:srgbClr val="0070C0"/>
                </a:solidFill>
              </a:rPr>
              <a:t>”.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</a:t>
            </a:r>
            <a:r>
              <a:rPr lang="ru-RU" dirty="0" err="1" smtClean="0">
                <a:solidFill>
                  <a:srgbClr val="FF0000"/>
                </a:solidFill>
              </a:rPr>
              <a:t>роблема</a:t>
            </a:r>
            <a:r>
              <a:rPr lang="ru-RU" dirty="0" smtClean="0">
                <a:solidFill>
                  <a:srgbClr val="FF0000"/>
                </a:solidFill>
              </a:rPr>
              <a:t> над </a:t>
            </a:r>
            <a:r>
              <a:rPr lang="ru-RU" dirty="0" err="1" smtClean="0">
                <a:solidFill>
                  <a:srgbClr val="FF0000"/>
                </a:solidFill>
              </a:rPr>
              <a:t>якою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працює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комісія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Гімназія 315 м.Киї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941168"/>
            <a:ext cx="5760720" cy="16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Захист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дипломних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робіт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професією</a:t>
            </a:r>
            <a:r>
              <a:rPr lang="ru-RU" dirty="0" smtClean="0">
                <a:solidFill>
                  <a:srgbClr val="FF0000"/>
                </a:solidFill>
              </a:rPr>
              <a:t> « Кухар»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5440" y="1600200"/>
            <a:ext cx="3202119" cy="4525963"/>
          </a:xfrm>
        </p:spPr>
      </p:pic>
      <p:pic>
        <p:nvPicPr>
          <p:cNvPr id="6" name="Содержимое 5" descr="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6440" y="1600200"/>
            <a:ext cx="3202119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Профорієнтаційна робота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3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505986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566123" cy="252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5373216"/>
            <a:ext cx="3528392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Викладач спецдисциплін за </a:t>
            </a:r>
            <a:r>
              <a:rPr lang="uk-UA" b="1" dirty="0" err="1" smtClean="0">
                <a:solidFill>
                  <a:srgbClr val="7030A0"/>
                </a:solidFill>
              </a:rPr>
              <a:t>професією”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кухар”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b="1" dirty="0" err="1" smtClean="0">
                <a:solidFill>
                  <a:srgbClr val="7030A0"/>
                </a:solidFill>
              </a:rPr>
              <a:t>Золотухіна</a:t>
            </a:r>
            <a:r>
              <a:rPr lang="uk-UA" b="1" dirty="0" smtClean="0">
                <a:solidFill>
                  <a:srgbClr val="7030A0"/>
                </a:solidFill>
              </a:rPr>
              <a:t> А.М., майстер в/н Білоус Л.Ю.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Майстер-клас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39447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39447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5301208"/>
            <a:ext cx="4104456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Викладач спецдисциплін за </a:t>
            </a:r>
            <a:r>
              <a:rPr lang="uk-UA" b="1" dirty="0" err="1" smtClean="0">
                <a:solidFill>
                  <a:srgbClr val="7030A0"/>
                </a:solidFill>
              </a:rPr>
              <a:t>професією”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кухар”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b="1" dirty="0" err="1" smtClean="0">
                <a:solidFill>
                  <a:srgbClr val="7030A0"/>
                </a:solidFill>
              </a:rPr>
              <a:t>Золотухіна</a:t>
            </a:r>
            <a:r>
              <a:rPr lang="uk-UA" b="1" dirty="0" smtClean="0">
                <a:solidFill>
                  <a:srgbClr val="7030A0"/>
                </a:solidFill>
              </a:rPr>
              <a:t> А.М.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Майстер</a:t>
            </a:r>
            <a:r>
              <a:rPr lang="ru-RU" sz="3600" b="1" dirty="0" smtClean="0">
                <a:solidFill>
                  <a:srgbClr val="FF0000"/>
                </a:solidFill>
              </a:rPr>
              <a:t> –</a:t>
            </a:r>
            <a:r>
              <a:rPr lang="ru-RU" sz="3600" b="1" dirty="0" err="1" smtClean="0">
                <a:solidFill>
                  <a:srgbClr val="FF0000"/>
                </a:solidFill>
              </a:rPr>
              <a:t>клас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учнями</a:t>
            </a:r>
            <a:r>
              <a:rPr lang="ru-RU" sz="3600" b="1" dirty="0" smtClean="0">
                <a:solidFill>
                  <a:srgbClr val="FF0000"/>
                </a:solidFill>
              </a:rPr>
              <a:t> ЗОШ№4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</a:rPr>
              <a:t>Український</a:t>
            </a:r>
            <a:r>
              <a:rPr lang="ru-RU" sz="3600" b="1" dirty="0" smtClean="0">
                <a:solidFill>
                  <a:srgbClr val="0070C0"/>
                </a:solidFill>
              </a:rPr>
              <a:t> борщ  </a:t>
            </a:r>
            <a:r>
              <a:rPr lang="ru-RU" sz="3600" b="1" dirty="0" err="1" smtClean="0">
                <a:solidFill>
                  <a:srgbClr val="0070C0"/>
                </a:solidFill>
              </a:rPr>
              <a:t>нематеріальна</a:t>
            </a:r>
            <a:r>
              <a:rPr lang="ru-RU" sz="3600" b="1" dirty="0" smtClean="0">
                <a:solidFill>
                  <a:srgbClr val="0070C0"/>
                </a:solidFill>
              </a:rPr>
              <a:t> культурна </a:t>
            </a:r>
            <a:r>
              <a:rPr lang="ru-RU" sz="3600" b="1" dirty="0" err="1" smtClean="0">
                <a:solidFill>
                  <a:srgbClr val="0070C0"/>
                </a:solidFill>
              </a:rPr>
              <a:t>спадщина</a:t>
            </a:r>
            <a:r>
              <a:rPr lang="ru-RU" sz="3600" b="1" dirty="0" smtClean="0">
                <a:solidFill>
                  <a:srgbClr val="0070C0"/>
                </a:solidFill>
              </a:rPr>
              <a:t> ЮНЕСКО»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7365504" cy="3866890"/>
          </a:xfrm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10662" cy="788988"/>
            <a:chOff x="34076" y="0"/>
            <a:chExt cx="9020953" cy="789136"/>
          </a:xfrm>
        </p:grpSpPr>
        <p:pic>
          <p:nvPicPr>
            <p:cNvPr id="5" name="Picture 8" descr="традиционный украинский орнамент для полотенец с этнической вышивкой  крестиком в векторном стиле рушник вектор PNG , шаблон, культура, декор PNG  картинки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3" cstate="print"/>
            <a:srcRect t="34129" b="34129"/>
            <a:stretch>
              <a:fillRect/>
            </a:stretch>
          </p:blipFill>
          <p:spPr bwMode="auto">
            <a:xfrm>
              <a:off x="4500067" y="0"/>
              <a:ext cx="4554962" cy="78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традиционный украинский орнамент для полотенец с этнической вышивкой  крестиком в векторном стиле рушник вектор PNG , шаблон, культура, декор PNG  картинки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3" cstate="print"/>
            <a:srcRect t="34129" b="34129"/>
            <a:stretch>
              <a:fillRect/>
            </a:stretch>
          </p:blipFill>
          <p:spPr bwMode="auto">
            <a:xfrm>
              <a:off x="34076" y="0"/>
              <a:ext cx="4554962" cy="78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5148064" y="5373216"/>
            <a:ext cx="3528392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Викладач спецдисциплін за </a:t>
            </a:r>
            <a:r>
              <a:rPr lang="uk-UA" b="1" dirty="0" err="1" smtClean="0">
                <a:solidFill>
                  <a:srgbClr val="7030A0"/>
                </a:solidFill>
              </a:rPr>
              <a:t>професією”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кухар”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b="1" dirty="0" err="1" smtClean="0">
                <a:solidFill>
                  <a:srgbClr val="7030A0"/>
                </a:solidFill>
              </a:rPr>
              <a:t>Золотухіна</a:t>
            </a:r>
            <a:r>
              <a:rPr lang="uk-UA" b="1" dirty="0" smtClean="0">
                <a:solidFill>
                  <a:srgbClr val="7030A0"/>
                </a:solidFill>
              </a:rPr>
              <a:t> А.</a:t>
            </a:r>
            <a:r>
              <a:rPr lang="uk-UA" b="1" dirty="0" err="1" smtClean="0">
                <a:solidFill>
                  <a:srgbClr val="7030A0"/>
                </a:solidFill>
              </a:rPr>
              <a:t>М.майстер</a:t>
            </a:r>
            <a:r>
              <a:rPr lang="uk-UA" b="1" dirty="0" smtClean="0">
                <a:solidFill>
                  <a:srgbClr val="7030A0"/>
                </a:solidFill>
              </a:rPr>
              <a:t> в/н Білоус Л.Ю.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1.Руденко Ю.В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2.Фальковський А.Ю.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3.Золотухіна А.М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4.Білоус Л.Ю.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Курсова підготовка БІНПО 2025р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цц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132087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ц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5956" y="1600200"/>
            <a:ext cx="3132087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Проходження курсів на різних платформах</a:t>
            </a:r>
            <a:endParaRPr lang="ru-RU" dirty="0"/>
          </a:p>
        </p:txBody>
      </p:sp>
      <p:pic>
        <p:nvPicPr>
          <p:cNvPr id="11" name="Содержимое 10" descr="1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068588" cy="255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1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216246" cy="2580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3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933056"/>
            <a:ext cx="3064981" cy="266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Участь </a:t>
            </a:r>
            <a:r>
              <a:rPr lang="ru-RU" b="1" dirty="0" err="1" smtClean="0">
                <a:solidFill>
                  <a:srgbClr val="FF0000"/>
                </a:solidFill>
              </a:rPr>
              <a:t>майстра</a:t>
            </a:r>
            <a:r>
              <a:rPr lang="ru-RU" b="1" dirty="0" smtClean="0">
                <a:solidFill>
                  <a:srgbClr val="FF0000"/>
                </a:solidFill>
              </a:rPr>
              <a:t> в/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Білоус</a:t>
            </a:r>
            <a:r>
              <a:rPr lang="ru-RU" b="1" dirty="0" smtClean="0">
                <a:solidFill>
                  <a:srgbClr val="FF0000"/>
                </a:solidFill>
              </a:rPr>
              <a:t> Л.Ю.в </a:t>
            </a:r>
            <a:r>
              <a:rPr lang="ru-RU" b="1" dirty="0" err="1" smtClean="0">
                <a:solidFill>
                  <a:srgbClr val="FF0000"/>
                </a:solidFill>
              </a:rPr>
              <a:t>підготовці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кухарів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шкільного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харчування</a:t>
            </a:r>
            <a:r>
              <a:rPr lang="ru-RU" b="1" dirty="0" smtClean="0">
                <a:solidFill>
                  <a:srgbClr val="FF0000"/>
                </a:solidFill>
              </a:rPr>
              <a:t> за </a:t>
            </a:r>
            <a:r>
              <a:rPr lang="ru-RU" b="1" dirty="0" err="1" smtClean="0">
                <a:solidFill>
                  <a:srgbClr val="FF0000"/>
                </a:solidFill>
              </a:rPr>
              <a:t>підтримки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Швейцарії</a:t>
            </a:r>
            <a:r>
              <a:rPr lang="ru-RU" b="1" dirty="0" smtClean="0">
                <a:solidFill>
                  <a:srgbClr val="FF0000"/>
                </a:solidFill>
              </a:rPr>
              <a:t>, через </a:t>
            </a:r>
            <a:r>
              <a:rPr lang="ru-RU" b="1" dirty="0" err="1" smtClean="0">
                <a:solidFill>
                  <a:srgbClr val="FF0000"/>
                </a:solidFill>
              </a:rPr>
              <a:t>Швейцарську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агенцію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співробітництва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de-DE" b="1" dirty="0" smtClean="0">
                <a:solidFill>
                  <a:srgbClr val="FF0000"/>
                </a:solidFill>
              </a:rPr>
              <a:t>SDC) </a:t>
            </a:r>
            <a:r>
              <a:rPr lang="ru-RU" b="1" dirty="0" smtClean="0">
                <a:solidFill>
                  <a:srgbClr val="FF0000"/>
                </a:solidFill>
              </a:rPr>
              <a:t>та Посольство </a:t>
            </a:r>
            <a:r>
              <a:rPr lang="ru-RU" b="1" dirty="0" err="1" smtClean="0">
                <a:solidFill>
                  <a:srgbClr val="FF0000"/>
                </a:solidFill>
              </a:rPr>
              <a:t>Швейцарії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Україні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ццц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038600" cy="2693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Розповсюдження досвіду на сайті “ </a:t>
            </a:r>
            <a:r>
              <a:rPr lang="uk-UA" dirty="0" err="1" smtClean="0">
                <a:solidFill>
                  <a:srgbClr val="FF0000"/>
                </a:solidFill>
              </a:rPr>
              <a:t>Всеосвіта”</a:t>
            </a:r>
            <a:r>
              <a:rPr lang="uk-UA" dirty="0" smtClean="0">
                <a:solidFill>
                  <a:srgbClr val="FF0000"/>
                </a:solidFill>
              </a:rPr>
              <a:t> та “ На </a:t>
            </a:r>
            <a:r>
              <a:rPr lang="uk-UA" dirty="0" err="1" smtClean="0">
                <a:solidFill>
                  <a:srgbClr val="FF0000"/>
                </a:solidFill>
              </a:rPr>
              <a:t>урок”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№ HE203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7451" y="1600200"/>
            <a:ext cx="3198098" cy="4525963"/>
          </a:xfrm>
        </p:spPr>
      </p:pic>
      <p:pic>
        <p:nvPicPr>
          <p:cNvPr id="7" name="Содержимое 6" descr="№ OE4858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26–28 листопада 2024 року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базі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Вищого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художнього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професійно-технічного</a:t>
            </a:r>
            <a:r>
              <a:rPr lang="ru-RU" sz="2000" b="1" dirty="0" smtClean="0">
                <a:solidFill>
                  <a:srgbClr val="FF0000"/>
                </a:solidFill>
              </a:rPr>
              <a:t> училища №5 м. </a:t>
            </a:r>
            <a:r>
              <a:rPr lang="ru-RU" sz="2000" b="1" dirty="0" err="1" smtClean="0">
                <a:solidFill>
                  <a:srgbClr val="FF0000"/>
                </a:solidFill>
              </a:rPr>
              <a:t>Вінниця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відбувся</a:t>
            </a:r>
            <a:r>
              <a:rPr lang="ru-RU" sz="2000" b="1" dirty="0" smtClean="0">
                <a:solidFill>
                  <a:srgbClr val="FF0000"/>
                </a:solidFill>
              </a:rPr>
              <a:t> конкурс </a:t>
            </a:r>
            <a:r>
              <a:rPr lang="ru-RU" sz="2000" b="1" dirty="0" err="1" smtClean="0">
                <a:solidFill>
                  <a:srgbClr val="FF0000"/>
                </a:solidFill>
              </a:rPr>
              <a:t>фахової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майстерності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професій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зварювальної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галузі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</a:rPr>
              <a:t>ДНЗ«ВПУ №2 м.Херсона» </a:t>
            </a:r>
            <a:r>
              <a:rPr lang="ru-RU" sz="2400" b="1" dirty="0" err="1" smtClean="0">
                <a:solidFill>
                  <a:srgbClr val="0070C0"/>
                </a:solidFill>
              </a:rPr>
              <a:t>гідно</a:t>
            </a:r>
            <a:r>
              <a:rPr lang="ru-RU" sz="2400" b="1" dirty="0" smtClean="0">
                <a:solidFill>
                  <a:srgbClr val="0070C0"/>
                </a:solidFill>
              </a:rPr>
              <a:t> представив </a:t>
            </a:r>
            <a:r>
              <a:rPr lang="ru-RU" sz="2400" b="1" dirty="0" err="1" smtClean="0">
                <a:solidFill>
                  <a:srgbClr val="0070C0"/>
                </a:solidFill>
              </a:rPr>
              <a:t>учень</a:t>
            </a:r>
            <a:r>
              <a:rPr lang="ru-RU" sz="2400" b="1" dirty="0" smtClean="0">
                <a:solidFill>
                  <a:srgbClr val="0070C0"/>
                </a:solidFill>
              </a:rPr>
              <a:t> 23 </a:t>
            </a:r>
            <a:r>
              <a:rPr lang="ru-RU" sz="2400" b="1" dirty="0" err="1" smtClean="0">
                <a:solidFill>
                  <a:srgbClr val="0070C0"/>
                </a:solidFill>
              </a:rPr>
              <a:t>групи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Євген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Бібіков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Викладач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Фальковський</a:t>
            </a:r>
            <a:r>
              <a:rPr lang="ru-RU" sz="2400" b="1" dirty="0" smtClean="0">
                <a:solidFill>
                  <a:srgbClr val="0070C0"/>
                </a:solidFill>
              </a:rPr>
              <a:t>  А.Ю. , </a:t>
            </a:r>
            <a:r>
              <a:rPr lang="ru-RU" sz="2400" b="1" dirty="0" err="1" smtClean="0">
                <a:solidFill>
                  <a:srgbClr val="0070C0"/>
                </a:solidFill>
              </a:rPr>
              <a:t>майстер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виробничого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навчання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Панейко</a:t>
            </a:r>
            <a:r>
              <a:rPr lang="ru-RU" sz="2400" b="1" dirty="0" smtClean="0">
                <a:solidFill>
                  <a:srgbClr val="0070C0"/>
                </a:solidFill>
              </a:rPr>
              <a:t> С.О.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апа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2517921" cy="3561259"/>
          </a:xfrm>
        </p:spPr>
      </p:pic>
      <p:pic>
        <p:nvPicPr>
          <p:cNvPr id="9" name="Содержимое 5" descr="уу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744" y="4293096"/>
            <a:ext cx="1479467" cy="2121099"/>
          </a:xfrm>
          <a:prstGeom prst="rect">
            <a:avLst/>
          </a:prstGeom>
        </p:spPr>
      </p:pic>
      <p:pic>
        <p:nvPicPr>
          <p:cNvPr id="10" name="Содержимое 4" descr="11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924944"/>
            <a:ext cx="1699777" cy="3777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Участь у II </a:t>
            </a:r>
            <a:r>
              <a:rPr lang="ru-RU" b="1" dirty="0" err="1" smtClean="0">
                <a:solidFill>
                  <a:srgbClr val="0070C0"/>
                </a:solidFill>
              </a:rPr>
              <a:t>навчально-практичній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конференції</a:t>
            </a:r>
            <a:r>
              <a:rPr lang="ru-RU" b="1" dirty="0" smtClean="0">
                <a:solidFill>
                  <a:srgbClr val="0070C0"/>
                </a:solidFill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</a:rPr>
              <a:t>Сучасні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технології</a:t>
            </a:r>
            <a:r>
              <a:rPr lang="ru-RU" b="1" dirty="0" smtClean="0">
                <a:solidFill>
                  <a:srgbClr val="0070C0"/>
                </a:solidFill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</a:rPr>
              <a:t>сфері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електрики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111уц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501" y="1600200"/>
            <a:ext cx="319999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490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Робота методичної комісії </vt:lpstr>
      <vt:lpstr>Проблема над якою працює комісія</vt:lpstr>
      <vt:lpstr>Курсова підготовка БІНПО 2025р</vt:lpstr>
      <vt:lpstr>Слайд 4</vt:lpstr>
      <vt:lpstr>Проходження курсів на різних платформах</vt:lpstr>
      <vt:lpstr>Слайд 6</vt:lpstr>
      <vt:lpstr>Розповсюдження досвіду на сайті “ Всеосвіта” та “ На урок”</vt:lpstr>
      <vt:lpstr>26–28 листопада 2024 року на базі Вищого художнього професійно-технічного училища №5 м. Вінниця відбувся конкурс фахової майстерності з професій зварювальної галузі</vt:lpstr>
      <vt:lpstr>Слайд 9</vt:lpstr>
      <vt:lpstr>“Гарбузовий маєток 2025”</vt:lpstr>
      <vt:lpstr>Участь у Всеукраїнському вебінарі, організованому Навчально-методичним центром професійно-технічної освіти у Донецькій області </vt:lpstr>
      <vt:lpstr>Вікторина "Запитання від Феміди"</vt:lpstr>
      <vt:lpstr>Навчання з питань енергоефективності в Україні»  «Передові системи термомодернізації будівель і споруд».</vt:lpstr>
      <vt:lpstr>НАВЧАЛЬНО-ПРАКТИЧНИЙ ТРЕНІНГ “Сонячна енергетика на прикладі працюючої сонячної електростанції Екософт</vt:lpstr>
      <vt:lpstr>Триденний тренінг з енергією сонця та знань   </vt:lpstr>
      <vt:lpstr> ДНЗ "ВПУ №2 м. Херсона" участь у тренінгу взяв Мічковський В.О  </vt:lpstr>
      <vt:lpstr>PATON WELDING CUP – 2025  27–29 травня | Київ, Міжнародний виставковий центр</vt:lpstr>
      <vt:lpstr> Всеукраїнський онлайн-конкурс "Мистецтво безпеки праці« учні групи 23 разом з майстрами та викладачами </vt:lpstr>
      <vt:lpstr>« Пам’ятаємо, перемагаємо»</vt:lpstr>
      <vt:lpstr> Захист дипломних робіт за професією « Кухар»</vt:lpstr>
      <vt:lpstr>Профорієнтаційна робота </vt:lpstr>
      <vt:lpstr>Майстер-клас </vt:lpstr>
      <vt:lpstr>Майстер –клас з учнями ЗОШ№4 «Український борщ  нематеріальна культурна спадщина ЮНЕСКО»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методичної комісії </dc:title>
  <dc:creator>Anzhela Zolotukhina</dc:creator>
  <cp:lastModifiedBy>zolot</cp:lastModifiedBy>
  <cp:revision>3</cp:revision>
  <dcterms:created xsi:type="dcterms:W3CDTF">2024-12-30T07:33:46Z</dcterms:created>
  <dcterms:modified xsi:type="dcterms:W3CDTF">2025-08-23T19:56:53Z</dcterms:modified>
</cp:coreProperties>
</file>