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2" r:id="rId2"/>
    <p:sldId id="342" r:id="rId3"/>
    <p:sldId id="375" r:id="rId4"/>
    <p:sldId id="379" r:id="rId5"/>
    <p:sldId id="382" r:id="rId6"/>
    <p:sldId id="378" r:id="rId7"/>
    <p:sldId id="363" r:id="rId8"/>
    <p:sldId id="388" r:id="rId9"/>
    <p:sldId id="381" r:id="rId10"/>
    <p:sldId id="389" r:id="rId11"/>
    <p:sldId id="348" r:id="rId12"/>
    <p:sldId id="373" r:id="rId13"/>
    <p:sldId id="367" r:id="rId14"/>
    <p:sldId id="297" r:id="rId15"/>
    <p:sldId id="352" r:id="rId16"/>
    <p:sldId id="377" r:id="rId17"/>
    <p:sldId id="384" r:id="rId18"/>
    <p:sldId id="383" r:id="rId19"/>
    <p:sldId id="385" r:id="rId20"/>
    <p:sldId id="387" r:id="rId21"/>
    <p:sldId id="386" r:id="rId22"/>
    <p:sldId id="390" r:id="rId23"/>
    <p:sldId id="391" r:id="rId24"/>
    <p:sldId id="392" r:id="rId25"/>
    <p:sldId id="393" r:id="rId26"/>
    <p:sldId id="394" r:id="rId27"/>
    <p:sldId id="395" r:id="rId28"/>
    <p:sldId id="397" r:id="rId29"/>
    <p:sldId id="398" r:id="rId30"/>
    <p:sldId id="399" r:id="rId31"/>
    <p:sldId id="344" r:id="rId32"/>
    <p:sldId id="396" r:id="rId3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5D117-9D3F-4094-9ED8-70981BCEF50A}" type="datetimeFigureOut">
              <a:rPr lang="uk-UA" smtClean="0"/>
              <a:t>05.06.2025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0405-756A-48E8-965C-CFA6C15F4F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57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08411-8BE0-45D6-925C-119EBD49A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AC0939-27A0-4465-B7D1-3AC6A089A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5D2ECB-E809-4070-8170-33DE7065D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1BE9A-90D5-48B2-92CC-3073B54A5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63E27-4B16-44EC-80E4-6A8C11D0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11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A0D69-4B38-48F5-A5B0-050890B6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ED439-85AE-4DD3-9A32-A7F9FFCAF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18154-59C6-4624-BF8A-EC1AFB07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B412CC-36AA-40EC-8590-0F5FF557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17C2B-B613-44F0-A72F-54BA7DB4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6343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BA9D9-9D84-4E50-9E01-76C6AA332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57C061-5447-43EB-ACDD-7ECAAD17D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D91B73-8F01-4524-868E-6C4E4AD9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C1C5D-A447-4BCA-B7D6-CC7790A7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A670F-4ADC-4863-959B-1AFFE3BE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269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00CBA-E529-4E9C-AD63-41486616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18CEA-5C1F-4EF2-8880-30244618A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8F147-FD7B-4345-9AEE-67139B3E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A1FE4F-A3DE-4183-BDB3-B7F83492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8C99EA-8162-4841-A044-E3C5EBA1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0561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D9F1E-F46A-44C4-8C03-0363675A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7BCEA0-E6EC-47F7-B6A0-9F6E17FD1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72D0B-BAA6-421C-B7DF-0924D8CB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5F019-DF01-4723-9B12-5DD270AC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941A6-8EBB-491D-A627-D9D47529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087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A9A4B-4C10-48C5-9D9D-0D5C6671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CA140D-89B3-436F-9604-F6E4B3DF6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1238CD-D43D-4566-880A-B724FB19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148E1-CBCB-4F90-B649-D9A1E446C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D8468B-DF2D-473E-9740-A5578FB5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C05739-93F0-49CE-AE60-0D14932E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5628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C504E-2764-44FB-88CF-783463AE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4959D7-CF30-4D65-9567-E98EA37FF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8E1CA3-9646-4D0A-8AAA-99896351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6DE913-8FA4-4C46-A0EC-88FC48C73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235C9C-8E5B-43C7-9234-52D93ACEB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806A56-22BE-4F2A-8653-E63A4A76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509515-A951-46D0-AE1B-EA08554C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E2BB2D-3983-464F-B3E6-4C0C21A6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714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D5817-63D0-419F-A693-FBADCD79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84DED8-7D86-4BFD-AE7F-3A10C8CF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FE7A3-86F2-4962-AD1E-411A92E4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37B0C5-631E-49EC-BC20-705D5666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826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F1B206-6B54-43C9-88C7-31C97653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FA6E33-D0BE-4D62-84EF-C07D4808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EB2263-EE7F-44D9-8CBB-E1FF62585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554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C2662-5FAC-4FA0-BFC5-4058200E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08BDB-E4A1-4F79-9DC4-E2C5C2D44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FBACB-BA98-4550-8DF5-A83724728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E622F-1C8F-48D5-99ED-02B8DCD0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0B91-40C2-444E-838C-1CDA9C4E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70DB1-9399-4AF9-844C-A6E52621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447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42FBF-C65E-4D61-96A8-7CDA0F1A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9AD7DB-396E-47E6-AE97-6854C495B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F80CE-06B4-4F50-83A4-4242E0B72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A2F7E5-0E8D-4F2D-8240-727E7E05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3C3162-FFBA-4371-8BA8-57172DC3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6E570-26F0-4A64-9AB7-F046F16E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602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122EF-C4D1-4EB4-94BA-DD31B10D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17BAA-4951-4995-8562-6B14F2B7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CDAB8E-A3A7-4A3A-B726-1FB59EB35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D87EE-E404-4303-9912-D7ABE34B85C0}" type="datetimeFigureOut">
              <a:rPr lang="uk-UA" smtClean="0"/>
              <a:t>05.06.2025</a:t>
            </a:fld>
            <a:endParaRPr lang="uk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E2BB3E-D7BB-4A26-836C-F8D6C71CA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21F7E-6758-46A4-9A03-156DCF6BE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DB57-C06E-49B7-AC60-33F4D93EAE7D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572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023487-8026-49E9-A1F8-76D2C015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7" y="83116"/>
            <a:ext cx="3128683" cy="308590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A07A060-2EF4-4179-8691-F36A44F42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3271" y="4652682"/>
            <a:ext cx="9412941" cy="1362636"/>
          </a:xfrm>
        </p:spPr>
        <p:txBody>
          <a:bodyPr>
            <a:normAutofit/>
          </a:bodyPr>
          <a:lstStyle/>
          <a:p>
            <a:br>
              <a:rPr lang="uk-UA" sz="18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Голова методичної комісії : С. Чередниченко, </a:t>
            </a:r>
            <a:br>
              <a:rPr lang="uk-UA" sz="18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</a:b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2024-2025 н. р.</a:t>
            </a:r>
            <a:endParaRPr lang="uk-UA" b="1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ACA1FF1-82F6-41E2-A258-0470E8252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06" y="302180"/>
            <a:ext cx="7055223" cy="892746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навчальний заклад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Вище професійне училище №2 м. Херсона»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E9F08BD8-9A30-48B9-8BA0-9426378C6A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20EC6-3AE9-4344-B6D7-D0CBEC70C0F4}"/>
              </a:ext>
            </a:extLst>
          </p:cNvPr>
          <p:cNvSpPr txBox="1"/>
          <p:nvPr/>
        </p:nvSpPr>
        <p:spPr>
          <a:xfrm>
            <a:off x="3720353" y="2285661"/>
            <a:ext cx="7655859" cy="169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Методична комісія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викладачів і майстрів виробничого навчання будівельних дисциплін і професій</a:t>
            </a:r>
            <a:endParaRPr lang="uk-UA" sz="2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43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09C93-BA85-43BD-A754-97DF1663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2348"/>
            <a:ext cx="12102353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Обмін досвідом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рамках обміну досвідом серед педагогічних працівників Херсонської області</a:t>
            </a:r>
            <a:br>
              <a:rPr lang="ru-RU" sz="2400" dirty="0"/>
            </a:b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викладач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професійно-теоретичної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підготовки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Чорна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Світлана провела  онлайн -урок з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технології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малярних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робіт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на тему :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Підготовка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обробка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деревяної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поверхні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поліпшене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пофарбування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неводними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сумішами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b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72A2A9-9CB0-4D46-8A62-215F39BF5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1"/>
          <a:stretch/>
        </p:blipFill>
        <p:spPr>
          <a:xfrm>
            <a:off x="4329952" y="2041384"/>
            <a:ext cx="3998260" cy="2360797"/>
          </a:xfrm>
          <a:prstGeom prst="rect">
            <a:avLst/>
          </a:prstGeom>
        </p:spPr>
      </p:pic>
      <p:pic>
        <p:nvPicPr>
          <p:cNvPr id="11" name="Объект 5">
            <a:extLst>
              <a:ext uri="{FF2B5EF4-FFF2-40B4-BE49-F238E27FC236}">
                <a16:creationId xmlns:a16="http://schemas.microsoft.com/office/drawing/2014/main" id="{2940C587-B655-4CC8-9471-FC85943EC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/>
          <a:stretch/>
        </p:blipFill>
        <p:spPr>
          <a:xfrm>
            <a:off x="251012" y="2041384"/>
            <a:ext cx="4078940" cy="25414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843465-F997-40B8-AF6C-0171C309D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/>
          <a:stretch/>
        </p:blipFill>
        <p:spPr>
          <a:xfrm>
            <a:off x="233083" y="4202277"/>
            <a:ext cx="4096869" cy="247010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6629D08-C99E-41EE-A5FF-FCE1940B2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/>
          <a:stretch/>
        </p:blipFill>
        <p:spPr>
          <a:xfrm>
            <a:off x="8328212" y="2041384"/>
            <a:ext cx="3505200" cy="2245334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D4C39C-C00D-4592-BD8A-CD40DCD684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b="19879"/>
          <a:stretch/>
        </p:blipFill>
        <p:spPr>
          <a:xfrm>
            <a:off x="4329952" y="4202277"/>
            <a:ext cx="3944471" cy="2360797"/>
          </a:xfrm>
          <a:prstGeom prst="rect">
            <a:avLst/>
          </a:prstGeom>
        </p:spPr>
      </p:pic>
      <p:pic>
        <p:nvPicPr>
          <p:cNvPr id="13" name="Объект 7">
            <a:extLst>
              <a:ext uri="{FF2B5EF4-FFF2-40B4-BE49-F238E27FC236}">
                <a16:creationId xmlns:a16="http://schemas.microsoft.com/office/drawing/2014/main" id="{669F3E47-ED79-41D0-812C-EFD7B3B884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20885"/>
          <a:stretch/>
        </p:blipFill>
        <p:spPr>
          <a:xfrm>
            <a:off x="8328212" y="4092973"/>
            <a:ext cx="3505200" cy="24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05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68B85-BDEB-4514-89AB-222F5235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потребам адаптивного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1200" dirty="0"/>
              <a:t>.</a:t>
            </a:r>
            <a:br>
              <a:rPr lang="uk-UA" dirty="0">
                <a:effectLst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EC6016B-B907-4C37-95B2-2574FAE6D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5CFE6E-3435-446B-A9D0-A011A64E3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6"/>
          <a:stretch/>
        </p:blipFill>
        <p:spPr>
          <a:xfrm>
            <a:off x="149323" y="1825625"/>
            <a:ext cx="5946677" cy="4255235"/>
          </a:xfrm>
          <a:prstGeom prst="rect">
            <a:avLst/>
          </a:prstGeo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8B48BD06-FFAB-458B-AC9C-76C6DBA5E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5"/>
          <a:stretch/>
        </p:blipFill>
        <p:spPr>
          <a:xfrm>
            <a:off x="6338047" y="1918447"/>
            <a:ext cx="5704630" cy="41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0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68B85-BDEB-4514-89AB-222F5235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976" y="365125"/>
            <a:ext cx="10331824" cy="842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</a:rPr>
              <a:t> </a:t>
            </a:r>
            <a:r>
              <a:rPr lang="ru-RU" sz="3100" dirty="0">
                <a:latin typeface="Arial Black" panose="020B0A04020102020204" pitchFamily="34" charset="0"/>
              </a:rPr>
              <a:t>Участь у </a:t>
            </a:r>
            <a:r>
              <a:rPr lang="ru-RU" sz="3100" dirty="0" err="1">
                <a:latin typeface="Arial Black" panose="020B0A04020102020204" pitchFamily="34" charset="0"/>
              </a:rPr>
              <a:t>Державній</a:t>
            </a:r>
            <a:r>
              <a:rPr lang="ru-RU" sz="3100" dirty="0">
                <a:latin typeface="Arial Black" panose="020B0A04020102020204" pitchFamily="34" charset="0"/>
              </a:rPr>
              <a:t> </a:t>
            </a:r>
            <a:r>
              <a:rPr lang="ru-RU" sz="3100" dirty="0" err="1">
                <a:latin typeface="Arial Black" panose="020B0A04020102020204" pitchFamily="34" charset="0"/>
              </a:rPr>
              <a:t>кваліфікаційній</a:t>
            </a:r>
            <a:r>
              <a:rPr lang="ru-RU" sz="3100" dirty="0">
                <a:latin typeface="Arial Black" panose="020B0A04020102020204" pitchFamily="34" charset="0"/>
              </a:rPr>
              <a:t> </a:t>
            </a:r>
            <a:r>
              <a:rPr lang="ru-RU" sz="3100" dirty="0" err="1">
                <a:latin typeface="Arial Black" panose="020B0A04020102020204" pitchFamily="34" charset="0"/>
              </a:rPr>
              <a:t>атестації</a:t>
            </a:r>
            <a:br>
              <a:rPr lang="uk-UA" dirty="0">
                <a:effectLst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EC6016B-B907-4C37-95B2-2574FAE6D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FEF61B-D8CA-4E8D-B6B9-554CBBCB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2" y="1825625"/>
            <a:ext cx="5897392" cy="33200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CAE06F-96C5-446A-9D55-073FA944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67" y="1004454"/>
            <a:ext cx="4236370" cy="59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E7DD1-39D5-453B-84AC-A3058EA8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256"/>
            <a:ext cx="10515600" cy="1102334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 для співробітників нашого закладу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8935CD-E8E9-4680-967D-CBCA6B9DEC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uk-UA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Енергоефективне відновлення України: перший тренінг для жінок у ВПУ-2 м. Херсона </a:t>
            </a:r>
          </a:p>
          <a:p>
            <a:pPr algn="l"/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Продовжуємо активно працювати в рамках Меморандуму про взаєморозуміння з </a:t>
            </a:r>
            <a:r>
              <a:rPr lang="de-DE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GIZ 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щодо професійного навчання з енергоефективності. </a:t>
            </a:r>
          </a:p>
          <a:p>
            <a:pPr algn="l"/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🗓️ 13 березня у ДНЗ «ВПУ-2 м. Херсона» стартували тренінги з енергоефективного відновлення України через залучення дівчат і жінок у рамках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«Просування енергоефективності та імплементації директиви ЄС про енергоефективність в Україні». </a:t>
            </a:r>
          </a:p>
          <a:p>
            <a:endParaRPr lang="uk-UA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F6CC03-317C-4E32-8221-78631D8F9F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uk-UA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B9A929-23C9-4E44-8B9C-DE24E09B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" b="67583"/>
          <a:stretch/>
        </p:blipFill>
        <p:spPr bwMode="auto">
          <a:xfrm>
            <a:off x="6069260" y="938455"/>
            <a:ext cx="5893983" cy="33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BF96EA7-B17F-40B1-B7D4-079A434C8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4" b="34198"/>
          <a:stretch/>
        </p:blipFill>
        <p:spPr bwMode="auto">
          <a:xfrm>
            <a:off x="6019800" y="4057369"/>
            <a:ext cx="5992905" cy="28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0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docsz/AD_4nXeMl-Lx5tBghDIlY-1Uqw-8wFeKqCoulRj6MEELfWU4L1PejQwRDpBu3FY4UeaUkNmhyziERpMla9A7rJU3xnn6ReBKK6w1SHIZlZxiLKnGuDjJPlrIolYzkwBv8hQzz65ORy9DmosOSafVHSjudggZfYzn4XDwUNbHkcuwh17_5f0RwcpxYg?key=3Yb6HWJhSnirbYEAd3ze-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68" y="1009328"/>
            <a:ext cx="2382166" cy="29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7-rt.googleusercontent.com/docsz/AD_4nXcvM7naI396nHsf4I19bc2PWxQ0oTVkdjK_KG_UvLegR-d2ymySCbxKH01bnI-oL4xp4ZmrKODTs3y6Dn4jmzRc8F1QcdQY1QoIBH3qGN8PC9ZTsNpU4vPOWqAs1UNc9m-UBSZdlJKk2HYEssTfpArp8qrIfE8D7CIIb5Vw0_LL_csdSkj20m8?key=3Yb6HWJhSnirbYEAd3ze-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8" y="1443318"/>
            <a:ext cx="8676004" cy="54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ісце для вмісту 3">
            <a:extLst>
              <a:ext uri="{FF2B5EF4-FFF2-40B4-BE49-F238E27FC236}">
                <a16:creationId xmlns:a16="http://schemas.microsoft.com/office/drawing/2014/main" id="{36D1D505-B1EA-4FB9-AE48-0821DCE23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80869" y="3953272"/>
            <a:ext cx="5572565" cy="2728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30B529-4E2C-4D95-B059-3DEF25997A1B}"/>
              </a:ext>
            </a:extLst>
          </p:cNvPr>
          <p:cNvSpPr txBox="1"/>
          <p:nvPr/>
        </p:nvSpPr>
        <p:spPr>
          <a:xfrm>
            <a:off x="438566" y="310407"/>
            <a:ext cx="11806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Тренінги для співробітників нашого закладу</a:t>
            </a:r>
          </a:p>
        </p:txBody>
      </p:sp>
    </p:spTree>
    <p:extLst>
      <p:ext uri="{BB962C8B-B14F-4D97-AF65-F5344CB8AC3E}">
        <p14:creationId xmlns:p14="http://schemas.microsoft.com/office/powerpoint/2010/main" val="346322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515389-D93E-4E20-A1D8-C92F9596D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/>
          <a:stretch/>
        </p:blipFill>
        <p:spPr bwMode="auto">
          <a:xfrm>
            <a:off x="4885764" y="1130272"/>
            <a:ext cx="4328206" cy="22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FE3B4-DFCF-4D1E-B39C-C452BE9B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візити( заходи) до закладів Херсонщини</a:t>
            </a:r>
            <a:br>
              <a:rPr lang="uk-UA" sz="14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здобувачів освіти та абітурієнтів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656E17A-7205-4D3B-A70C-36E65B4ADD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6"/>
          <a:stretch/>
        </p:blipFill>
        <p:spPr bwMode="auto">
          <a:xfrm>
            <a:off x="7306238" y="2922493"/>
            <a:ext cx="4799402" cy="23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724E60-2B35-4CF5-ADC3-4C02065471ED}"/>
              </a:ext>
            </a:extLst>
          </p:cNvPr>
          <p:cNvSpPr txBox="1"/>
          <p:nvPr/>
        </p:nvSpPr>
        <p:spPr>
          <a:xfrm>
            <a:off x="367553" y="1200937"/>
            <a:ext cx="45182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ДНЗ « ВПУ № 2 м. Херсона» у рамках реалізації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«Залучення дівчат і жінок до енергоефективного відновлення України через тренінги з енергоефективності» та з метою організації та проведення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промо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-кампанії із залучення дівчат та жінок до роботи в сферах енергоефективності ГО «Міжнародна фундація розвитку» 11 лютого та 14 лютого завітало  до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Тягинського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ліцею 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 ліцею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Тягинської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Бериславського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Херсонської області 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профорієнтаційним візитом на тему “Будівництво та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будівель Херсонщини”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B351C4-C8D6-4677-BA5C-F4F8B89CB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4" y="4559272"/>
            <a:ext cx="4064316" cy="22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FE3B4-DFCF-4D1E-B39C-C452BE9B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06" y="1"/>
            <a:ext cx="10515600" cy="9861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візити( заходи) до закладів Херсонщини</a:t>
            </a:r>
            <a:br>
              <a:rPr lang="uk-UA" sz="14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здобувачів освіти та абітурієнтів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4217AB0-1DA7-43EB-B5AD-FD78711BE5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97" y="4582136"/>
            <a:ext cx="4016187" cy="2259105"/>
          </a:xfr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35B96007-35A5-4878-A328-7624C41CC25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724E60-2B35-4CF5-ADC3-4C02065471ED}"/>
              </a:ext>
            </a:extLst>
          </p:cNvPr>
          <p:cNvSpPr txBox="1"/>
          <p:nvPr/>
        </p:nvSpPr>
        <p:spPr>
          <a:xfrm>
            <a:off x="537500" y="1286270"/>
            <a:ext cx="40161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ДНЗ « ВПУ № 2 м. Херсона» у рамках реалізації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«Залучення дівчат і жінок до енергоефективного відновлення України через тренінги з енергоефективності» та з метою організації та проведення </a:t>
            </a:r>
            <a:r>
              <a:rPr lang="uk-UA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промо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-кампанії із залучення дівчат та жінок до роботи в сферах енергоефективності ГО «Міжнародна фундація розвитку»</a:t>
            </a:r>
          </a:p>
          <a:p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Херсонської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загальноосвітнньої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школи І-ІІІ ступенів №4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F39EE9-8CB2-4BE2-BA43-63CCD5436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10" y="1005624"/>
            <a:ext cx="4443003" cy="2499190"/>
          </a:xfrm>
          <a:prstGeom prst="rect">
            <a:avLst/>
          </a:prstGeom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AB8EC79E-D9CE-4D2E-8CFB-00989A156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27" y="3115359"/>
            <a:ext cx="4380477" cy="24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48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745F8-0CC4-44D5-94EE-3C23E86F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1326"/>
            <a:ext cx="10515600" cy="1187284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візити (заходи)до закладів Херсонщини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здобувачів освіти та абітурієнтів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16C27D-B197-4AF5-8969-17B9DCF46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578" y="1407538"/>
            <a:ext cx="4751294" cy="4351338"/>
          </a:xfrm>
        </p:spPr>
        <p:txBody>
          <a:bodyPr>
            <a:no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 з мурування енергоефективних стін - знання для відновлення України</a:t>
            </a:r>
          </a:p>
          <a:p>
            <a:pPr marL="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17 квітня 2025 року у ДНЗ «ВПУ №2 м. Херсона» відбувся відкритий онлайн майстер-клас "Мурування енергоефективних зовнішніх стін".</a:t>
            </a:r>
          </a:p>
          <a:p>
            <a:pPr marL="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 провів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Залужець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О.Б., майстер виробничого навчання, у рамках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«Залучення дівчат і жінок до енергоефективного відновлення України через тренінги з енергоефективності».</a:t>
            </a:r>
          </a:p>
          <a:p>
            <a:pPr marL="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EF8D5A93-B14B-4465-86B9-F9EB248AD6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46338F-9428-49F1-8283-0B394E9A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78" y="3840641"/>
            <a:ext cx="4934589" cy="26243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6A8120-43AE-41A4-AF55-A4589DCF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88" y="1277526"/>
            <a:ext cx="3666566" cy="51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6FE1B8-2A98-42B5-BD44-375206CF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699" y="1385568"/>
            <a:ext cx="3187115" cy="54724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CC8C7-A248-4575-BDC7-65272F59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18"/>
            <a:ext cx="10515600" cy="9339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візити( заходи) до закладів Херсонщини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здобувачів освіти та абітурієнтів 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EAE3E8BE-C8CA-4B2C-BE99-C3C926223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994" y="1185862"/>
            <a:ext cx="4011705" cy="4486275"/>
          </a:xfrm>
        </p:spPr>
        <p:txBody>
          <a:bodyPr>
            <a:normAutofit fontScale="32500" lnSpcReduction="20000"/>
          </a:bodyPr>
          <a:lstStyle/>
          <a:p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квітня в нашому училищі відбулася змістовна та мотивуюча профорієнтаційна онлайн зустріч з випускниками за напрямами:</a:t>
            </a:r>
          </a:p>
          <a:p>
            <a:pPr>
              <a:buFontTx/>
              <a:buChar char="-"/>
            </a:pP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штукатур; </a:t>
            </a:r>
          </a:p>
          <a:p>
            <a:pPr>
              <a:buFontTx/>
              <a:buChar char="-"/>
            </a:pP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лицювальник-плиточник; маляр</a:t>
            </a:r>
          </a:p>
          <a:p>
            <a:pPr marL="0" indent="0">
              <a:buNone/>
            </a:pP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муляр; </a:t>
            </a:r>
          </a:p>
          <a:p>
            <a:pPr marL="0" indent="0">
              <a:buNone/>
            </a:pP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Метою зустрічі було ознайомлення молоді з можливістю продовження навчання у групі фахових молодших бакалаврів, що дає шанс отримати ще вищий рівень професійної освіти та розширити горизонти кар’єрного зростання.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3CFD1C36-7205-4B60-A7D1-620B29BF1F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41F754-6444-456C-B362-BA312D69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08" y="1269027"/>
            <a:ext cx="2812006" cy="47624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6DB2E-9721-4CD6-A73C-B53AF9C95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642" y="839990"/>
            <a:ext cx="2812006" cy="483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25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89310-7344-47D5-871F-A4FD4CA5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114"/>
            <a:ext cx="10515600" cy="89027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візити( заходи) до закладів Херсонщини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здобувачів освіти та абітурієнтів </a:t>
            </a:r>
            <a:endParaRPr lang="uk-UA" sz="32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74C6024-9BF0-405B-AC8E-B5F63BE44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77" y="1168307"/>
            <a:ext cx="5786718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«Будівництво в орнаменті» - онлайн-день відкритих дверей до Дня вишиванки у ДНЗ "ВПУ №2 м. Херсона"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Цьогоріч День вишиванки у нас - про ідентичність, майстерність і натхнення, які можна передати навіть онлайн.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 час віртуального Дня відкритих дверей для учнів міських шкіл ми говорили не лише про навчання, ми ділилися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сенсами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закладеними у вишиванку та професію.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Сьогоднішня тема - "Будівництво в орнаменті" - об’єднала в собі глибокий сенс: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вишивка зшиває покоління, так і кожна реміснича справа будує наше майбутнє.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Мозаїка з плитки - творчий простір для тих, хто бачить красу навіть у залишках будматеріалів</a:t>
            </a:r>
          </a:p>
          <a:p>
            <a:pPr marL="0" indent="0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7897875-1A0D-4096-A1E5-E32960309C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37037-FA82-439F-AFF0-F0B8A3BE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956" y="1369510"/>
            <a:ext cx="5917467" cy="54884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D7B362-D483-41DE-AEFB-13E701184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918" y="1323304"/>
            <a:ext cx="5074023" cy="27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2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68985-2EA3-4B48-9194-281D7AD1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2976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40671-344F-4599-8BB0-02AB7679F7B8}"/>
              </a:ext>
            </a:extLst>
          </p:cNvPr>
          <p:cNvSpPr txBox="1"/>
          <p:nvPr/>
        </p:nvSpPr>
        <p:spPr>
          <a:xfrm>
            <a:off x="304803" y="1583270"/>
            <a:ext cx="4803080" cy="397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525" indent="182880">
              <a:lnSpc>
                <a:spcPct val="107000"/>
              </a:lnSpc>
              <a:spcBef>
                <a:spcPts val="75"/>
              </a:spcBef>
              <a:spcAft>
                <a:spcPts val="75"/>
              </a:spcAft>
            </a:pP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" marR="9525" indent="182880">
              <a:lnSpc>
                <a:spcPct val="107000"/>
              </a:lnSpc>
              <a:spcBef>
                <a:spcPts val="75"/>
              </a:spcBef>
              <a:spcAft>
                <a:spcPts val="75"/>
              </a:spcAf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Завершення навчання для здобувачок будівельних професій закладів професійної (професійно-технічної) освіти « Кар'єрний маршрут: мрій, плануй, реалізуй»</a:t>
            </a:r>
          </a:p>
          <a:p>
            <a:pPr marL="9525" marR="9525" indent="182880">
              <a:lnSpc>
                <a:spcPct val="107000"/>
              </a:lnSpc>
              <a:spcBef>
                <a:spcPts val="75"/>
              </a:spcBef>
              <a:spcAft>
                <a:spcPts val="75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чениця групи № 27 Врублевська Анна (майстер в/н Нікітенко Наталія)з 16 жовтня по 25 січня  брала участь  у соціальному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проєкті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організований Швейцарською фундацією технічного співробітництва з розвитку «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Свісконтакт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у рамках реалізації проекту «Публічно-приватне партнерство для поліпшення професійної освіти в Україні».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8408CEF1-F85A-47E3-923E-10A027350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83" y="1340882"/>
            <a:ext cx="3433319" cy="5151992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3E9887-4540-45A2-A67F-23F847F7C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88" t="23529" r="36471" b="11634"/>
          <a:stretch/>
        </p:blipFill>
        <p:spPr>
          <a:xfrm>
            <a:off x="8945255" y="1415067"/>
            <a:ext cx="3085864" cy="40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3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A7F0F-EE57-4328-8A96-A2B6286A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56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Охорони праці та олімпіада з предмета «Охорона праці»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0F2FBA-02CE-449E-8D9D-B785A0E35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506" y="1452282"/>
            <a:ext cx="5671580" cy="4724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виявлення і підтримки обдарованої молоді в системі професійної(професійно-технічної) освіти, підвищення рівня підготовки з предмета, сприяння розвитку творчої активності учнів та згідно плану роботи Навчально-методичного центру професійно-технічної освіти 18 березня 2025 року проведено обласну олімпіаду з предмета «Охорона праці» в режимі онлайн з використанням платформи 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de-D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Meet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обласній олімпіаді від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ДНЗ «ВПУ-№ 2 м. Херсона» взяла участь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№27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Врублевська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Чередниченко С. Я)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Набравши 47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посіла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місце.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87344A-382F-4524-A33A-423CDA3022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7086" y="1379568"/>
            <a:ext cx="2825421" cy="547843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B9C2A5-FB17-4435-8C26-D4052D7B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29" r="15839"/>
          <a:stretch/>
        </p:blipFill>
        <p:spPr>
          <a:xfrm>
            <a:off x="8740588" y="1312889"/>
            <a:ext cx="3137647" cy="56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22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C866E1-9E55-47E5-8F13-B7EEA27FD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4422" r="-3390" b="-2102"/>
          <a:stretch/>
        </p:blipFill>
        <p:spPr>
          <a:xfrm>
            <a:off x="7886440" y="4248803"/>
            <a:ext cx="4550089" cy="2244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15CB1-8AC0-40EE-9858-BA16B285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2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Охорони праці та олімпіада з предмета охорони праці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7C710C-E222-4FF6-B68B-2D7806A58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118" y="1428283"/>
            <a:ext cx="4473388" cy="5146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Всесвітнього дня охорони праці та Дня цивільного захисту - брейн-ринг знань і дій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групі 27 відбувся пізнавальний та динамічний брейн-ринг, присвячений Всесвітньому дню охорони праці. Захід організували і провели викладач Чередниченко С.Я. та майстри виробничого навчання Нікітенко Н.А. та Бойчук Л.Д.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Вітаємо також майстра в/н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Залужець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О.Б. та викладачку Чорну С.М., які були відзначені почесними грамотами за активну участь у заходах із цивільного захисту.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D1AE475-5139-4673-9866-1ED41E2F6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/>
          <a:stretch/>
        </p:blipFill>
        <p:spPr>
          <a:xfrm>
            <a:off x="8018360" y="1441870"/>
            <a:ext cx="4286250" cy="255942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99BAF4-2761-429E-81D4-C8111A62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506" y="2284782"/>
            <a:ext cx="3747247" cy="30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95E4A8-B98D-4587-B274-8F0E0226F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5" t="6983" b="11970"/>
          <a:stretch/>
        </p:blipFill>
        <p:spPr>
          <a:xfrm>
            <a:off x="8043699" y="4437390"/>
            <a:ext cx="3897784" cy="2232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9D544-86FD-4EEA-8BF2-3608B2EC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51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переосмислення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 програм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4C141-37E6-4043-81BB-3464B6347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506" y="1541929"/>
            <a:ext cx="5531223" cy="4635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ДНЗ «ВПУ №2 м. Херсона» Калініна Л.М. та викладач </a:t>
            </a: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спецдисциплін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Лисенко О.М. долучилися до навчального курсу «Освітні програми для сфери професійної освіти», який триває з 12 травня до 04 липня 2025 року за підтримки </a:t>
            </a: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</a:p>
          <a:p>
            <a:pPr marL="0" indent="0">
              <a:buNone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27 по 29 травня вони брали участь у практичній частині курсу у м. Вінниця, де працювали над розробкою освітньої програми з професії «Штукатур».</a:t>
            </a:r>
          </a:p>
          <a:p>
            <a:pPr marL="0" indent="0">
              <a:buNone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етапи роботи: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навчальних модулів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 навчальних траєкторій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плану та програми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 компонента</a:t>
            </a:r>
          </a:p>
          <a:p>
            <a:endParaRPr lang="uk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F142BD-B82C-4D94-B63C-247A0BBEC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973578" y="788894"/>
            <a:ext cx="3092916" cy="364849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1AF12F-7A07-4E47-951E-D8011C15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1416423"/>
            <a:ext cx="3095991" cy="43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37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B7BFD-9E1C-4B72-BB7F-ABB8F48A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B5DEA-E11A-4768-8DE3-5AF969FD00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592FD4-3F17-4A8D-9EB0-14015B8E24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D4CCC9-3324-4CFE-A33E-FBD3C2756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1" y="224117"/>
            <a:ext cx="11395138" cy="64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2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19DD89A-19C4-423A-8BAD-6C1998E0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AED220-8BF8-4232-A24A-6A83513B9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34D7AD-0735-4067-A349-4AE36983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4" y="110938"/>
            <a:ext cx="11994776" cy="67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3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45A94-B407-4BDD-B97D-5553C9E7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286DF-C986-457C-80E0-BC436ABCC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1A68CD-1CCC-40E8-9C1E-EAC205EB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3226-EAE2-4538-868E-1FA29A94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CA2156-3B0A-42F0-BA32-312D94BA8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D0A7E-BFA0-483A-B89D-5C329E86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32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404F1-DB8C-4D26-A67F-C4DDE915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7A649-68B6-4017-896B-43F9736B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042895-C99C-4B12-A3D4-FBE6D1EA7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" y="73118"/>
            <a:ext cx="11932024" cy="67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2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8286D-F51E-4BB2-8EC7-81E0AF9C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0FEAB1-38E4-4B3E-9C5A-4D0B95B0D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A9E0A-F0AB-450C-8FF7-51AC6E31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35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D8F1D-4294-43E7-8709-9B030D42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938785-F314-4FD0-8C9D-A4136287A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70A376-24E1-45F0-ADDA-211438D3D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6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68985-2EA3-4B48-9194-281D7AD1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2976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40671-344F-4599-8BB0-02AB7679F7B8}"/>
              </a:ext>
            </a:extLst>
          </p:cNvPr>
          <p:cNvSpPr txBox="1"/>
          <p:nvPr/>
        </p:nvSpPr>
        <p:spPr>
          <a:xfrm>
            <a:off x="388724" y="1717741"/>
            <a:ext cx="4803080" cy="187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525" indent="182880">
              <a:lnSpc>
                <a:spcPct val="107000"/>
              </a:lnSpc>
              <a:spcBef>
                <a:spcPts val="75"/>
              </a:spcBef>
              <a:spcAft>
                <a:spcPts val="75"/>
              </a:spcAf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Врублевська Анна  нагороджена сертифікатом учасника та подарунковим сертифікатом на 2000 тис грн за активну участь та креативність створення власного портфоліо.</a:t>
            </a:r>
          </a:p>
          <a:p>
            <a:pPr marL="9525" marR="9525" indent="182880">
              <a:lnSpc>
                <a:spcPct val="107000"/>
              </a:lnSpc>
              <a:spcBef>
                <a:spcPts val="75"/>
              </a:spcBef>
              <a:spcAft>
                <a:spcPts val="75"/>
              </a:spcAft>
            </a:pP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CDAC18-A991-4217-A6C3-2D3FF939D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0" t="11895" r="25884" b="16994"/>
          <a:stretch/>
        </p:blipFill>
        <p:spPr>
          <a:xfrm>
            <a:off x="1855694" y="4297213"/>
            <a:ext cx="2575111" cy="1840493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5B67B8B8-41E8-4EEC-AF5D-4E755311C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990" y="1317812"/>
            <a:ext cx="3262207" cy="43496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A4C102-B8D1-4B33-9A49-A25B31E1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8927" r="13017" b="9320"/>
          <a:stretch/>
        </p:blipFill>
        <p:spPr>
          <a:xfrm>
            <a:off x="5447150" y="2403240"/>
            <a:ext cx="2922494" cy="408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04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7D19E-6BEA-4031-BA24-BF0E1414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71B037-AAEE-4D5E-AD82-01D9BBD22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CD10C-0355-4918-8B3A-4CE368C1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18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B48C79D-8E4F-4C38-B074-65CDC4BC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47" y="2005666"/>
            <a:ext cx="10515600" cy="1325563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/>
                </a:solidFill>
                <a:latin typeface="Arial Black" panose="020B0A04020102020204" pitchFamily="34" charset="0"/>
              </a:rPr>
              <a:t>ДЯКУЮ ЗА УВАГУ!</a:t>
            </a:r>
          </a:p>
        </p:txBody>
      </p:sp>
      <p:pic>
        <p:nvPicPr>
          <p:cNvPr id="1026" name="Picture 2" descr="fasad 2021 1">
            <a:extLst>
              <a:ext uri="{FF2B5EF4-FFF2-40B4-BE49-F238E27FC236}">
                <a16:creationId xmlns:a16="http://schemas.microsoft.com/office/drawing/2014/main" id="{4F4E66B3-B372-4ADF-8FC5-BA5B739A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11" y="3526772"/>
            <a:ext cx="4036919" cy="30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53CF1-5073-4751-962E-9051D0FA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9" y="253444"/>
            <a:ext cx="2545976" cy="24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2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DDA45-FB09-4144-A6B3-D3BE6CF3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0203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39E07-9341-42C6-A237-8CAC2485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146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D6FC1-178A-461F-A59E-B658D9C9D12F}"/>
              </a:ext>
            </a:extLst>
          </p:cNvPr>
          <p:cNvSpPr txBox="1"/>
          <p:nvPr/>
        </p:nvSpPr>
        <p:spPr>
          <a:xfrm>
            <a:off x="215153" y="1620186"/>
            <a:ext cx="51367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Жінки в дії: розвиток потенціалу жінок через освіту у сфері енергоефективності ✨️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 18 по 21 лютого 2025 року відбувся навчально-практичний тренінг у онлайн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офлайн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режимі.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📚 ДНЗ "Вище професійне училище №2 м. Херсона" взяв участь у заході, а представляли наш заклад -  викладач Чорна С.М. та майстер виробничого навчання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Тонкоглас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Т.Л.  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фінансується Федеральним міністерством економічного співробітництва та розвитку Німеччини (BMZ) за підтримки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Gesellschaft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Internationale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Zusammenarbeit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(GIZ)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GmbH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програми "Просування енергоефективності та імплементації Директиви ЄС про енергоефективність в Україні"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B5B695C-A45E-48C1-B79C-C050E24D9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37" y="1272990"/>
            <a:ext cx="2979271" cy="53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9B541B8-3EC3-4D71-A3DD-7AAEDFDC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638" y="2375647"/>
            <a:ext cx="3446456" cy="229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48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39E07-9341-42C6-A237-8CAC2485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146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A2C73-7110-4DF5-A82B-D34D1C426E04}"/>
              </a:ext>
            </a:extLst>
          </p:cNvPr>
          <p:cNvSpPr txBox="1"/>
          <p:nvPr/>
        </p:nvSpPr>
        <p:spPr>
          <a:xfrm>
            <a:off x="448236" y="1241763"/>
            <a:ext cx="600635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20-21 березня 2025 року у місті Київ відбулася II НАВЧАЛЬНО-ПРАКТИЧНА КОНФЕРЕНЦІЯ «СУЧАСНІ ТЕХНОЛОГІЇ В ОБЛИЦЮВАННІ ПЛИТКОЮ», організована українсько-швейцарським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EdUP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Участь у конференції взяли викладачі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-теоретичної підготовки ДНЗ «Вище професійне училище №2 м. Херсона» — Анна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Ярохович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Олег Лисенко.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заходу учасники: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ознайомилися з сучасними технологіями та матеріалами компанії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Sika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застосовуються при облицювальних та гідроізоляційних роботах;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вивчили технічні характеристики сучасного електроінструменту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DniproM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дізналися про засоби індивідуального захисту від офіційного представника компанії UVEX в Україні;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відвідали захоплюючі майстер-класи від провідних практиків-плиточників з будівельної платформи «Ліга майстрів».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59E61-4F4C-439A-B90B-B9C1BA35B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318" y="1120290"/>
            <a:ext cx="4195482" cy="55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39E07-9341-42C6-A237-8CAC2485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146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C659E-1E31-432B-8DB3-A5D533983CDB}"/>
              </a:ext>
            </a:extLst>
          </p:cNvPr>
          <p:cNvSpPr txBox="1"/>
          <p:nvPr/>
        </p:nvSpPr>
        <p:spPr>
          <a:xfrm>
            <a:off x="412376" y="1329115"/>
            <a:ext cx="51188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березня майстри виробничого навчання з усієї України мали можливість відвідати навчальний тур у КЗ П(ПТ)О «Київський професійний коледж цивільного будівництва». Захід відбувся у рамках обміну досвідом для фахівців з професій: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Монтажник санітарно-технічних систем і устаткування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Електрозварник ручного зварювання (електрогазозварник)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Лицювальник-плиточник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 нашого закладу — ДНЗ "ВПУ №2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м.Херсона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— участь у турі взяли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Фальковський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Андрій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Куліда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Андрій, майстри виробничого навчання.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6D76E7-2327-4EAB-91B4-63865C9B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033" y="1201272"/>
            <a:ext cx="5591920" cy="529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60B3B-383F-4ACC-984B-7D5E6EED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09" y="365125"/>
            <a:ext cx="11680181" cy="9526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4C4F6D-899E-403C-8DCF-D558106E3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2" y="1419343"/>
            <a:ext cx="5395016" cy="26930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B4C0-09E7-4C2B-864F-06585610B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26" y="4216629"/>
            <a:ext cx="5295513" cy="2641371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30A807D5-0362-4378-95E8-59D29F99C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1" y="1317812"/>
            <a:ext cx="5320139" cy="2992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B4783-3EF3-49F6-8D81-DC7C85EEB4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6"/>
          <a:stretch/>
        </p:blipFill>
        <p:spPr>
          <a:xfrm>
            <a:off x="584441" y="4213946"/>
            <a:ext cx="5295514" cy="24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1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07EE1-5432-4826-84A1-1AB444AD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endParaRPr lang="uk-UA" sz="3200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88D84BD-2BB9-45EA-91D1-B8EF8C2AD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3836894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uk-UA" sz="1800" dirty="0">
                <a:solidFill>
                  <a:srgbClr val="808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Просування енергоефективності та імплементації Директиви ЄС про енергоефективність в Україні”. </a:t>
            </a: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“Залучення дівчат і жінок до енергоефективного відновлення України через тренінги з енергоефективності” фінансується Федеральним міністерством економічного співробітництва та розвитку Німеччини (BMZ) за підтримки </a:t>
            </a: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Deutsche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Gesellschaft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für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Internationale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Zusammenarbeit</a:t>
            </a:r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(GIZ) </a:t>
            </a:r>
            <a:r>
              <a:rPr lang="uk-UA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Gmb</a:t>
            </a:r>
            <a:endParaRPr lang="uk-UA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75CB4C7E-83D8-4F57-BF8F-124FFB8F15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64BF68-649B-4ADF-872E-A6F7C7FC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513938"/>
            <a:ext cx="2796989" cy="5427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86287C-1FCE-46EE-A70E-96329CE9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65" y="1739153"/>
            <a:ext cx="2303481" cy="51188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D4D25A-EA54-40A4-AE0B-C872B8D9E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162" y="1597165"/>
            <a:ext cx="2367376" cy="526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39E07-9341-42C6-A237-8CAC2485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146"/>
          </a:xfrm>
        </p:spPr>
        <p:txBody>
          <a:bodyPr>
            <a:no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членів МК в соціальних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проєктах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семінарах, навчальних тренінгах, виробничих екскурсіях та 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b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E4DDE-7FF4-4AF9-87BC-91EDEDAD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8914"/>
            <a:ext cx="10439400" cy="58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1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1501</Words>
  <Application>Microsoft Office PowerPoint</Application>
  <PresentationFormat>Широкоэкранный</PresentationFormat>
  <Paragraphs>82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Constantia</vt:lpstr>
      <vt:lpstr>Times New Roman</vt:lpstr>
      <vt:lpstr>Wingdings</vt:lpstr>
      <vt:lpstr>Тема Office</vt:lpstr>
      <vt:lpstr> Голова методичної комісії : С. Чередниченко,   2024-2025 н. р.</vt:lpstr>
      <vt:lpstr>Участь членів МК в соціальних проєктах, семінарах, навчальних тренінгах, виробничих екскурсіях та ін </vt:lpstr>
      <vt:lpstr>Участь членів МК в соціальних проєктах, семінарах, навчальних тренінгах, виробничих екскурсіях та ін </vt:lpstr>
      <vt:lpstr>Участь членів МК в соціальних проєктах, семінарах, навчальних тренінгах, виробничих екскурсіях та ін </vt:lpstr>
      <vt:lpstr>Участь членів МК в соціальних проєктах, семінарах, навчальних тренінгах, виробничих екскурсіях та ін </vt:lpstr>
      <vt:lpstr>Участь членів МК в соціальних проєктах, семінарах, навчальних тренінгах, виробничих екскурсіях та ін </vt:lpstr>
      <vt:lpstr>Участь членів МК в соціальних проєктах, семінарах, навчальних тренінгах, виробничих екскурсіях та ін</vt:lpstr>
      <vt:lpstr>Участь членів МК в соціальних проєктах, семінарах, навчальних тренінгах, виробничих екскурсіях та ін</vt:lpstr>
      <vt:lpstr>Участь членів МК в соціальних проєктах, семінарах, навчальних тренінгах, виробничих екскурсіях та ін </vt:lpstr>
      <vt:lpstr>Обмін досвідом В рамках обміну досвідом серед педагогічних працівників Херсонської області викладач професійно-теоретичної підготовки Чорна Світлана провела  онлайн -урок з технології малярних робіт на тему : «Підготовка та обробка деревяної поверхні під поліпшене пофарбування неводними сумішами» </vt:lpstr>
      <vt:lpstr>Затвердження тем дипломних робіт: відповідність сучасним вимогам та потребам адаптивного робочого середовища. </vt:lpstr>
      <vt:lpstr> Участь у Державній кваліфікаційній атестації </vt:lpstr>
      <vt:lpstr>Тренінги для співробітників нашого закладу</vt:lpstr>
      <vt:lpstr>Презентация PowerPoint</vt:lpstr>
      <vt:lpstr>Профорієнтаційні візити( заходи) до закладів Херсонщини для здобувачів освіти та абітурієнтів </vt:lpstr>
      <vt:lpstr>Профорієнтаційні візити( заходи) до закладів Херсонщини для здобувачів освіти та абітурієнтів </vt:lpstr>
      <vt:lpstr>Профорієнтаційні візити (заходи)до закладів Херсонщини для здобувачів освіти та абітурієнтів </vt:lpstr>
      <vt:lpstr>Профорієнтаційні візити( заходи) до закладів Херсонщини для здобувачів освіти та абітурієнтів </vt:lpstr>
      <vt:lpstr>Профорієнтаційні візити( заходи) до закладів Херсонщини для здобувачів освіти та абітурієнтів </vt:lpstr>
      <vt:lpstr>Тиждень Охорони праці та олімпіада з предмета «Охорона праці»</vt:lpstr>
      <vt:lpstr>Тиждень Охорони праці та олімпіада з предмета охорони праці</vt:lpstr>
      <vt:lpstr>Розробка та переосмислення навчальних освітніх програм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Світлана Чередниченко</dc:creator>
  <cp:lastModifiedBy>Світлана Чередниченко</cp:lastModifiedBy>
  <cp:revision>102</cp:revision>
  <dcterms:created xsi:type="dcterms:W3CDTF">2024-05-11T13:11:18Z</dcterms:created>
  <dcterms:modified xsi:type="dcterms:W3CDTF">2025-06-05T07:49:09Z</dcterms:modified>
</cp:coreProperties>
</file>